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1"/>
  </p:notesMasterIdLst>
  <p:handoutMasterIdLst>
    <p:handoutMasterId r:id="rId52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2664" r:id="rId34"/>
    <p:sldId id="3046" r:id="rId35"/>
    <p:sldId id="3047" r:id="rId36"/>
    <p:sldId id="3049" r:id="rId37"/>
    <p:sldId id="3032" r:id="rId38"/>
    <p:sldId id="3031" r:id="rId39"/>
    <p:sldId id="261" r:id="rId40"/>
    <p:sldId id="2986" r:id="rId41"/>
    <p:sldId id="577" r:id="rId42"/>
    <p:sldId id="260" r:id="rId43"/>
    <p:sldId id="3043" r:id="rId44"/>
    <p:sldId id="3050" r:id="rId45"/>
    <p:sldId id="265" r:id="rId46"/>
    <p:sldId id="3051" r:id="rId47"/>
    <p:sldId id="266" r:id="rId48"/>
    <p:sldId id="3044" r:id="rId49"/>
    <p:sldId id="267" r:id="rId5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02F"/>
    <a:srgbClr val="F078EB"/>
    <a:srgbClr val="0000CC"/>
    <a:srgbClr val="888888"/>
    <a:srgbClr val="990000"/>
    <a:srgbClr val="03447C"/>
    <a:srgbClr val="054783"/>
    <a:srgbClr val="D9D9D9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2" autoAdjust="0"/>
    <p:restoredTop sz="95739" autoAdjust="0"/>
  </p:normalViewPr>
  <p:slideViewPr>
    <p:cSldViewPr snapToGrid="0" snapToObjects="1">
      <p:cViewPr>
        <p:scale>
          <a:sx n="89" d="100"/>
          <a:sy n="89" d="100"/>
        </p:scale>
        <p:origin x="480" y="952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34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60503F2-DAEB-BA4C-A473-03AD228CD1B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36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321751?seq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2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.ens.fr/~cousot/publications.www/CousotCousot-POPL-77-ACM-p238--252-1977.pdf" TargetMode="External"/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25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拓扑关系的可能性空间</a:t>
            </a:r>
          </a:p>
        </p:txBody>
      </p:sp>
      <p:sp>
        <p:nvSpPr>
          <p:cNvPr id="14" name="矩形 35">
            <a:extLst>
              <a:ext uri="{FF2B5EF4-FFF2-40B4-BE49-F238E27FC236}">
                <a16:creationId xmlns:a16="http://schemas.microsoft.com/office/drawing/2014/main" id="{4E092546-B655-0A4D-BDCF-0DF2A0C1A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34" y="6180910"/>
            <a:ext cx="112114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箭头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（</a:t>
            </a:r>
            <a:r>
              <a:rPr lang="zh-CN" altLang="en-US" sz="2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有向关系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）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的万用性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：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所有现象均可用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“箭头</a:t>
            </a:r>
            <a:r>
              <a:rPr lang="es-E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”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表述</a:t>
            </a:r>
            <a:endParaRPr lang="es-ES" sz="2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3795" y="2321739"/>
            <a:ext cx="2228829" cy="28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564" y="561879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605" y="530909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73925" y="146057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系统建模的有效性指标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TW" kern="0" dirty="0">
                <a:latin typeface="STXinwei" panose="02010800040101010101" pitchFamily="2" charset="-122"/>
                <a:ea typeface="STXinwei" panose="02010800040101010101" pitchFamily="2" charset="-122"/>
              </a:rPr>
              <a:t>计算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BABA8-975F-D248-BA80-C996835B702F}"/>
              </a:ext>
            </a:extLst>
          </p:cNvPr>
          <p:cNvSpPr txBox="1"/>
          <p:nvPr/>
        </p:nvSpPr>
        <p:spPr>
          <a:xfrm>
            <a:off x="8672090" y="2835333"/>
            <a:ext cx="355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is </a:t>
            </a:r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allowed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 to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5FA10-FFE1-BB44-9775-7DA5434D8FE2}"/>
              </a:ext>
            </a:extLst>
          </p:cNvPr>
          <p:cNvSpPr txBox="1"/>
          <p:nvPr/>
        </p:nvSpPr>
        <p:spPr>
          <a:xfrm>
            <a:off x="8672090" y="3533619"/>
            <a:ext cx="385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must eventually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8C6668-D7C7-204F-A4B5-BEBE6DD1BD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672" y="3779520"/>
            <a:ext cx="813418" cy="739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827DA-77FE-3047-B352-19A30ACF22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824" y="5212202"/>
            <a:ext cx="711344" cy="646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B5D24-41FD-6F4F-90FD-76F35543CB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8630" y="3879157"/>
            <a:ext cx="662097" cy="601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40882" y="439285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837510" y="2087967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422" y="2816960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5479918" y="375084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06C31A-0FBF-5F49-89AF-AB921C436D6B}"/>
              </a:ext>
            </a:extLst>
          </p:cNvPr>
          <p:cNvGrpSpPr/>
          <p:nvPr/>
        </p:nvGrpSpPr>
        <p:grpSpPr>
          <a:xfrm>
            <a:off x="1054522" y="2109838"/>
            <a:ext cx="3552130" cy="2665380"/>
            <a:chOff x="14948101" y="-90362"/>
            <a:chExt cx="3552131" cy="26653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863F00-9238-1B49-B183-0105861C7B8F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FFE1BA-09E3-AE4C-B69B-791BA68645A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0C55F6-7B5E-9143-986C-6281A29DD9FB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AC7F5-8166-A74C-AC38-044118F1B62E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4B4C51-09DC-404A-8054-286C962D47B6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885164" y="508076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35" y="5232862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3880022" y="5880776"/>
            <a:ext cx="7974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54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表格来自 </a:t>
            </a:r>
            <a:r>
              <a:rPr lang="en-US" altLang="zh-CN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Mathematical Models: A Sketch for the Philosophy of Math (1981)</a:t>
            </a:r>
            <a:endParaRPr lang="zh-CN" altLang="en-US" sz="1600" b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5499" y="6120378"/>
            <a:ext cx="4893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600" kern="0" dirty="0">
                <a:latin typeface="Arial" charset="0"/>
                <a:ea typeface="Arial" charset="0"/>
                <a:cs typeface="Arial" charset="0"/>
                <a:sym typeface="Arial"/>
              </a:rPr>
              <a:t>y Saunders Mac Lane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1600" kern="0" dirty="0">
                <a:latin typeface="Arial" charset="0"/>
                <a:ea typeface="Arial" charset="0"/>
                <a:cs typeface="Arial" charset="0"/>
                <a:sym typeface="Arial"/>
              </a:rPr>
              <a:t>founder of Category Theory</a:t>
            </a:r>
            <a:endParaRPr lang="en-US" sz="1600" i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12538"/>
              </p:ext>
            </p:extLst>
          </p:nvPr>
        </p:nvGraphicFramePr>
        <p:xfrm>
          <a:off x="767354" y="1471367"/>
          <a:ext cx="10451666" cy="443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836">
                <a:tc>
                  <a:txBody>
                    <a:bodyPr/>
                    <a:lstStyle/>
                    <a:p>
                      <a:r>
                        <a:rPr lang="en-US" sz="1300" dirty="0" err="1"/>
                        <a:t>计数</a:t>
                      </a:r>
                      <a:r>
                        <a:rPr lang="zh-CN" altLang="en-US" sz="1300" dirty="0"/>
                        <a:t>、枚举（</a:t>
                      </a:r>
                      <a:r>
                        <a:rPr lang="en-US" sz="1300" dirty="0"/>
                        <a:t>Counting, Enumerating</a:t>
                      </a:r>
                      <a:r>
                        <a:rPr lang="zh-CN" altLang="en-US" sz="1300" dirty="0"/>
                        <a:t>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算元对象</a:t>
                      </a:r>
                      <a:r>
                        <a:rPr lang="zh-CN" altLang="en-US" sz="1300" dirty="0"/>
                        <a:t> （命名空间）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Measuring</a:t>
                      </a:r>
                      <a:r>
                        <a:rPr lang="zh-CN" altLang="en-US" sz="1300" dirty="0"/>
                        <a:t> （度量）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Real Numbers, Calculus,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Shaping</a:t>
                      </a:r>
                      <a:r>
                        <a:rPr lang="zh-CN" altLang="en-US" sz="1300" dirty="0"/>
                        <a:t>      （分辨形体）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Geometry,</a:t>
                      </a:r>
                      <a:r>
                        <a:rPr lang="en-US" sz="1300" baseline="0" dirty="0"/>
                        <a:t> Topology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Forming</a:t>
                      </a:r>
                      <a:r>
                        <a:rPr lang="zh-CN" altLang="en-US" sz="1300" dirty="0"/>
                        <a:t>      （成形）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Symmetry, Group</a:t>
                      </a:r>
                      <a:r>
                        <a:rPr lang="en-US" sz="1300" baseline="0" dirty="0"/>
                        <a:t> Theory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Estimating</a:t>
                      </a:r>
                      <a:r>
                        <a:rPr lang="zh-CN" altLang="en-US" sz="1300" dirty="0"/>
                        <a:t>   （估测）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Probability, Measure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Moving</a:t>
                      </a:r>
                      <a:r>
                        <a:rPr lang="zh-CN" altLang="en-US" sz="1300" dirty="0"/>
                        <a:t>         （移动）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Mechanics, Calculus,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Calculating</a:t>
                      </a:r>
                      <a:r>
                        <a:rPr lang="zh-CN" altLang="en-US" sz="1300" dirty="0"/>
                        <a:t>   （计算）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Algebra, Numerical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Proving</a:t>
                      </a:r>
                      <a:r>
                        <a:rPr lang="zh-CN" altLang="en-US" sz="1300" dirty="0"/>
                        <a:t>          （证明）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Puzzling</a:t>
                      </a:r>
                      <a:r>
                        <a:rPr lang="zh-CN" altLang="en-US" sz="1300" dirty="0"/>
                        <a:t>          （解谜、加密）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Combinatorics, Num</a:t>
                      </a:r>
                      <a:r>
                        <a:rPr lang="en-US" altLang="zh-CN" sz="1300" dirty="0"/>
                        <a:t>b</a:t>
                      </a:r>
                      <a:r>
                        <a:rPr lang="en-US" sz="1300" dirty="0"/>
                        <a:t>er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Grouping</a:t>
                      </a:r>
                      <a:r>
                        <a:rPr lang="zh-CN" altLang="en-US" sz="1300" dirty="0"/>
                        <a:t>        （聚类）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Set Theory, Combinatorics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B1F32-390E-A548-B54E-22E0A2B188D9}"/>
              </a:ext>
            </a:extLst>
          </p:cNvPr>
          <p:cNvSpPr txBox="1"/>
          <p:nvPr/>
        </p:nvSpPr>
        <p:spPr>
          <a:xfrm>
            <a:off x="6279719" y="6494798"/>
            <a:ext cx="493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Link to the </a:t>
            </a:r>
            <a:r>
              <a:rPr lang="en-US" sz="1600" dirty="0">
                <a:hlinkClick r:id="rId3"/>
              </a:rPr>
              <a:t>online paper</a:t>
            </a:r>
            <a:r>
              <a:rPr lang="en-US" sz="1600" dirty="0"/>
              <a:t>: Last accessed: October 18, 2020</a:t>
            </a:r>
            <a:endParaRPr lang="en-TW" sz="16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2FCA676-DFE1-4C46-A7B7-2401BBDA11EF}"/>
              </a:ext>
            </a:extLst>
          </p:cNvPr>
          <p:cNvSpPr txBox="1">
            <a:spLocks/>
          </p:cNvSpPr>
          <p:nvPr/>
        </p:nvSpPr>
        <p:spPr>
          <a:xfrm>
            <a:off x="268874" y="265953"/>
            <a:ext cx="109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可计算语言的计量本质：</a:t>
            </a:r>
            <a:r>
              <a:rPr lang="zh-CN" alt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算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符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的分类空间</a:t>
            </a:r>
          </a:p>
        </p:txBody>
      </p:sp>
    </p:spTree>
    <p:extLst>
      <p:ext uri="{BB962C8B-B14F-4D97-AF65-F5344CB8AC3E}">
        <p14:creationId xmlns:p14="http://schemas.microsoft.com/office/powerpoint/2010/main" val="72427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546809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&lt;特性, 真值, 组织&gt;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事件令牌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变量矩阵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更新时序数列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条件概率矩阵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因果拓扑结构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箭头/
函数/态设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同构条件分析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Olog/Catlab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归纳/演绎/简化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75337" y="887884"/>
            <a:ext cx="110460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</a:t>
            </a:r>
            <a:r>
              <a:rPr sz="1200" dirty="0"/>
              <a:t>： </a:t>
            </a:r>
            <a:r>
              <a:rPr sz="1200" dirty="0" err="1"/>
              <a:t>以代数的语言逻辑，表述</a:t>
            </a:r>
            <a:r>
              <a:rPr sz="1200" dirty="0"/>
              <a:t>(Represent)</a:t>
            </a:r>
            <a:r>
              <a:rPr sz="1200" dirty="0" err="1"/>
              <a:t>系统的参与对象与交互关系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命名空间：为系统的参与对象</a:t>
            </a:r>
            <a:r>
              <a:rPr sz="1200" dirty="0"/>
              <a:t>(Object)</a:t>
            </a:r>
            <a:r>
              <a:rPr lang="zh-CN" altLang="en-US" sz="1200" dirty="0"/>
              <a:t>，</a:t>
            </a:r>
            <a:r>
              <a:rPr lang="en-TW" sz="1200" dirty="0"/>
              <a:t>互动过程(Process)</a:t>
            </a:r>
            <a:r>
              <a:rPr lang="zh-CN" altLang="en-US" sz="1200" dirty="0"/>
              <a:t> 和网络结构（</a:t>
            </a:r>
            <a:r>
              <a:rPr lang="en-US" altLang="zh-CN" sz="1200" dirty="0"/>
              <a:t>Network</a:t>
            </a:r>
            <a:r>
              <a:rPr lang="zh-CN" altLang="en-US" sz="1200" dirty="0"/>
              <a:t>）</a:t>
            </a:r>
            <a:r>
              <a:rPr sz="1200" dirty="0" err="1"/>
              <a:t>命名（赋予严谨的算元命名规则</a:t>
            </a:r>
            <a:r>
              <a:rPr sz="1200" dirty="0"/>
              <a:t>）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表述关系：以</a:t>
            </a:r>
            <a:r>
              <a:rPr lang="en-TW" sz="1200" dirty="0"/>
              <a:t>三类</a:t>
            </a:r>
            <a:r>
              <a:rPr sz="1200" dirty="0" err="1"/>
              <a:t>代数算符，表达算元（Object）之间的交互关系，并表述复合关系的结构</a:t>
            </a:r>
            <a:r>
              <a:rPr sz="1200" dirty="0"/>
              <a:t>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CAC3F-776A-9C4F-93EC-3380DFC9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93" y="4590222"/>
            <a:ext cx="9935476" cy="21907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570431" y="2570922"/>
            <a:ext cx="6019800" cy="2019300"/>
            <a:chOff x="3088481" y="2305154"/>
            <a:chExt cx="6019800" cy="20193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8481" y="2305154"/>
              <a:ext cx="6019800" cy="20193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62539" y="2033606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675996" y="2137965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41093" y="298017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41093" y="3822393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55915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Property Domain</a:t>
            </a:r>
            <a:r>
              <a:rPr sz="1200" dirty="0"/>
              <a:t>： </a:t>
            </a:r>
            <a:r>
              <a:rPr lang="en-TW" sz="1200" dirty="0"/>
              <a:t>令</a:t>
            </a:r>
            <a:r>
              <a:rPr lang="zh-CN" altLang="en-US" sz="1200" dirty="0"/>
              <a:t> </a:t>
            </a:r>
            <a:r>
              <a:rPr lang="en-US" altLang="zh-CN" sz="1200" dirty="0"/>
              <a:t>P</a:t>
            </a:r>
            <a:r>
              <a:rPr lang="zh-CN" altLang="en-US" sz="1200" dirty="0"/>
              <a:t>为</a:t>
            </a:r>
            <a:r>
              <a:rPr lang="en-US" altLang="zh-CN" sz="1200" dirty="0"/>
              <a:t>Backus </a:t>
            </a:r>
            <a:r>
              <a:rPr lang="en-US" altLang="zh-CN" sz="1200" dirty="0" err="1"/>
              <a:t>Naur</a:t>
            </a:r>
            <a:r>
              <a:rPr lang="en-US" altLang="zh-CN" sz="1200" dirty="0"/>
              <a:t> Form </a:t>
            </a:r>
            <a:r>
              <a:rPr lang="zh-CN" altLang="en-US" sz="1200" dirty="0"/>
              <a:t>的字串数据范畴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</a:t>
            </a:r>
            <a:r>
              <a:rPr sz="1200" dirty="0"/>
              <a:t>：</a:t>
            </a:r>
            <a:r>
              <a:rPr lang="en-TW" sz="1200" dirty="0"/>
              <a:t>PROP, EXPR, VAR, … 为保留字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运算规则</a:t>
            </a:r>
            <a:r>
              <a:rPr sz="1200" dirty="0"/>
              <a:t>：</a:t>
            </a:r>
            <a:r>
              <a:rPr lang="en-TW" sz="1200" dirty="0"/>
              <a:t>merge, substitute, delete, interp 为算符</a:t>
            </a:r>
            <a:r>
              <a:rPr sz="1200" dirty="0"/>
              <a:t>。</a:t>
            </a: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1436877" y="5701525"/>
            <a:ext cx="9323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Process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11046088" cy="124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系统代数的边界：代数的封闭</a:t>
            </a:r>
            <a:r>
              <a:rPr lang="en-TW" sz="1200" dirty="0"/>
              <a:t>特</a:t>
            </a:r>
            <a:r>
              <a:rPr sz="1200" dirty="0" err="1"/>
              <a:t>性</a:t>
            </a:r>
            <a:r>
              <a:rPr sz="1200" dirty="0"/>
              <a:t>(Closure property)</a:t>
            </a:r>
            <a:r>
              <a:rPr lang="en-TW" sz="1200" dirty="0"/>
              <a:t>可用</a:t>
            </a:r>
            <a:r>
              <a:rPr lang="en-US" sz="1200" dirty="0" err="1"/>
              <a:t>网络路径</a:t>
            </a:r>
            <a:r>
              <a:rPr sz="1200" dirty="0" err="1"/>
              <a:t>的可达性（Reachability</a:t>
            </a:r>
            <a:r>
              <a:rPr sz="1200" dirty="0"/>
              <a:t>）</a:t>
            </a:r>
            <a:r>
              <a:rPr lang="en-TW" sz="1200" dirty="0"/>
              <a:t>来执行运算</a:t>
            </a:r>
            <a:r>
              <a:rPr sz="1200" dirty="0"/>
              <a:t>，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可达性</a:t>
            </a:r>
            <a:r>
              <a:rPr sz="1200" dirty="0"/>
              <a:t>：</a:t>
            </a:r>
            <a:r>
              <a:rPr lang="en-TW" sz="1200" dirty="0"/>
              <a:t>Petri Net </a:t>
            </a:r>
            <a:r>
              <a:rPr sz="1200" dirty="0" err="1"/>
              <a:t>的表达形式和语意，适用于凸显系统的</a:t>
            </a:r>
            <a:r>
              <a:rPr lang="en-US" sz="1200" dirty="0" err="1"/>
              <a:t>并发动态行为,也是范畴论的主要计算手段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系统生成步骤：编码</a:t>
            </a:r>
            <a:r>
              <a:rPr sz="1200" dirty="0"/>
              <a:t>(Encode), </a:t>
            </a:r>
            <a:r>
              <a:rPr sz="1200" dirty="0" err="1"/>
              <a:t>枚举</a:t>
            </a:r>
            <a:r>
              <a:rPr sz="1200" dirty="0"/>
              <a:t>(Enumerate), </a:t>
            </a:r>
            <a:r>
              <a:rPr sz="1200" dirty="0" err="1"/>
              <a:t>评估</a:t>
            </a:r>
            <a:r>
              <a:rPr sz="1200" dirty="0"/>
              <a:t>(Evaluate), 3E </a:t>
            </a:r>
            <a:r>
              <a:rPr sz="1200" dirty="0" err="1"/>
              <a:t>语言算符</a:t>
            </a:r>
            <a:r>
              <a:rPr lang="zh-CN" altLang="en-US" sz="1200" dirty="0"/>
              <a:t>，（枚举法所生成模型的总量可通过</a:t>
            </a:r>
            <a:r>
              <a:rPr lang="zh-CN" altLang="en-US" sz="1200" dirty="0">
                <a:solidFill>
                  <a:srgbClr val="FF0000"/>
                </a:solidFill>
              </a:rPr>
              <a:t>假设</a:t>
            </a:r>
            <a:r>
              <a:rPr lang="zh-CN" altLang="en-US" sz="1200" dirty="0"/>
              <a:t>与</a:t>
            </a:r>
            <a:r>
              <a:rPr lang="zh-CN" altLang="en-US" sz="1200" dirty="0">
                <a:solidFill>
                  <a:srgbClr val="FF0000"/>
                </a:solidFill>
              </a:rPr>
              <a:t>断言</a:t>
            </a:r>
            <a:r>
              <a:rPr lang="zh-CN" altLang="en-US" sz="1200" dirty="0"/>
              <a:t>来控制）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代数化元语言：所有特定领域的系统描述语言，均可根据上述的</a:t>
            </a:r>
            <a:r>
              <a:rPr sz="1200" dirty="0"/>
              <a:t> 3E </a:t>
            </a:r>
            <a:r>
              <a:rPr sz="1200" dirty="0" err="1"/>
              <a:t>语言算符，编码，枚举，并评估（比对计算结果</a:t>
            </a:r>
            <a:r>
              <a:rPr sz="1200" dirty="0"/>
              <a:t>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223508"/>
            <a:ext cx="5894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将模型转化为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等数据结构后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其代数化的闭包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性质创造了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实现连续迭代和评估复杂系统模型的可操作性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2794" name="内容占位符 2"/>
          <p:cNvSpPr txBox="1"/>
          <p:nvPr/>
        </p:nvSpPr>
        <p:spPr>
          <a:xfrm>
            <a:off x="539999" y="3870419"/>
            <a:ext cx="11046088" cy="1849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系统科学</a:t>
            </a:r>
            <a:r>
              <a:rPr lang="zh-CN" altLang="en-US" sz="1200" dirty="0"/>
              <a:t>：系统科学需要一个严谨的</a:t>
            </a:r>
            <a:r>
              <a:rPr lang="en-US" sz="1200" dirty="0" err="1"/>
              <a:t>语言体系用以表述知识内容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描述</a:t>
            </a:r>
            <a:r>
              <a:rPr lang="en-US" sz="1200" dirty="0" err="1"/>
              <a:t>复杂关系</a:t>
            </a:r>
            <a:r>
              <a:rPr lang="zh-CN" altLang="en-US" sz="1200" dirty="0"/>
              <a:t>须要用简单而抽象的</a:t>
            </a:r>
            <a:r>
              <a:rPr lang="en-US" sz="1200" dirty="0" err="1"/>
              <a:t>关系原型</a:t>
            </a:r>
            <a:r>
              <a:rPr lang="zh-CN" altLang="en-US" sz="1200" dirty="0"/>
              <a:t>：基于箭头的元语言 （</a:t>
            </a:r>
            <a:r>
              <a:rPr lang="zh-CN" altLang="en-TW" sz="1200" dirty="0"/>
              <a:t>有向</a:t>
            </a:r>
            <a:r>
              <a:rPr lang="zh-CN" altLang="en-US" sz="1200" dirty="0"/>
              <a:t>关系）</a:t>
            </a:r>
            <a:endParaRPr lang="en-US" altLang="zh-CN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系统工程</a:t>
            </a:r>
            <a:r>
              <a:rPr lang="zh-CN" altLang="en-US" sz="1200" dirty="0"/>
              <a:t>：治理关系的实用技术必须建立于实用的工具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 err="1"/>
              <a:t>AoS</a:t>
            </a:r>
            <a:r>
              <a:rPr lang="zh-CN" altLang="en-US" sz="1200" dirty="0"/>
              <a:t>可</a:t>
            </a:r>
            <a:r>
              <a:rPr lang="en-TW" sz="1200" dirty="0"/>
              <a:t>根据当下可用的数据内容与计算资源</a:t>
            </a:r>
            <a:r>
              <a:rPr lang="en-US" altLang="zh-CN" sz="1200" dirty="0"/>
              <a:t>, </a:t>
            </a:r>
            <a:r>
              <a:rPr lang="zh-CN" altLang="en-US" sz="1200" dirty="0"/>
              <a:t>定制</a:t>
            </a:r>
            <a:r>
              <a:rPr lang="en-TW" sz="1200" dirty="0"/>
              <a:t>领域专用语言(Domain Specific Language, DSL)渐进式地演化可自动生成的系统设计方案</a:t>
            </a:r>
            <a:endParaRPr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系统代数(</a:t>
            </a:r>
            <a:r>
              <a:rPr sz="1200" dirty="0"/>
              <a:t>A</a:t>
            </a:r>
            <a:r>
              <a:rPr lang="en-US" sz="1200" dirty="0"/>
              <a:t>lgebra </a:t>
            </a:r>
            <a:r>
              <a:rPr sz="1200" dirty="0"/>
              <a:t>o</a:t>
            </a:r>
            <a:r>
              <a:rPr lang="en-US" sz="1200" dirty="0"/>
              <a:t>f </a:t>
            </a:r>
            <a:r>
              <a:rPr sz="1200" dirty="0"/>
              <a:t>S</a:t>
            </a:r>
            <a:r>
              <a:rPr lang="en-US" sz="1200" dirty="0"/>
              <a:t>ystems) </a:t>
            </a:r>
            <a:r>
              <a:rPr lang="zh-CN" altLang="en-US" sz="1200" dirty="0"/>
              <a:t>：把系统作为计算的对象的数学规律</a:t>
            </a:r>
            <a:endParaRPr lang="en-US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通过抽象关系天然的可复合性（</a:t>
            </a:r>
            <a:r>
              <a:rPr lang="en-US" altLang="zh-CN" sz="1200" dirty="0"/>
              <a:t>Composability)</a:t>
            </a:r>
            <a:r>
              <a:rPr lang="zh-CN" altLang="en-US" sz="1200" dirty="0"/>
              <a:t>，</a:t>
            </a:r>
            <a:r>
              <a:rPr lang="en-US" sz="1200" dirty="0" err="1"/>
              <a:t>开辟了一条将关系作为计算数据的运算策略</a:t>
            </a:r>
            <a:r>
              <a:rPr sz="1200" dirty="0"/>
              <a:t>。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的代数化结构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根据偏序集的万用性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提炼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炼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不变的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设计流程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Searching for Invariants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精准：系统代数提供了超越专业领域界限的代数化语法和语义，可帮助企业辩证并压缩，纯粹调度人类脑力仍然无法承载的复杂决策因果关系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可靠：战略性的系统决策应建构于完备且自洽的计算科学体系，在保证企业决策运作过程的客观性的同时，奠定超越时空尺度的可追溯的思辨准则。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210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>
                <a:hlinkClick r:id="rId2"/>
              </a:rPr>
              <a:t>Lamport</a:t>
            </a:r>
            <a:r>
              <a:rPr lang="en-US" sz="1200" dirty="0">
                <a:hlinkClick r:id="rId2"/>
              </a:rPr>
              <a:t>, Leslie (2020). Specifying Systems: The TLA+ Language and Tools for Hardware and Software Engineers. Microsoft Research.</a:t>
            </a:r>
            <a:endParaRPr lang="en-US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3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  <a:endParaRPr lang="en-US" sz="1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390615" y="593467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233" y="3251604"/>
            <a:ext cx="2097255" cy="25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5351575" y="593583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9033866" y="593467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：研究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的科学</a:t>
            </a:r>
            <a:endParaRPr lang="en-US" altLang="zh-CN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让复杂系统的利益共享者共享一个语言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25549</TotalTime>
  <Words>2989</Words>
  <Application>Microsoft Macintosh PowerPoint</Application>
  <PresentationFormat>Custom</PresentationFormat>
  <Paragraphs>391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34</vt:i4>
      </vt:variant>
    </vt:vector>
  </HeadingPairs>
  <TitlesOfParts>
    <vt:vector size="65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让复杂系统的利益共享者共享一个语言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系统建模的有效性指标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PowerPoint Presentation</vt:lpstr>
      <vt:lpstr>散落在各类计算模型中的决策论证方法 (Models of Computation)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将模型转化为&lt;P,B,C&gt;等数据结构后， 其代数化的闭包（Closure）性质创造了 实现连续迭代和评估复杂系统模型的可操作性</vt:lpstr>
      <vt:lpstr>系统代数AoS的应用案例：</vt:lpstr>
      <vt:lpstr>系统代数（AoS）的研究成果总结：</vt:lpstr>
      <vt:lpstr>下一步： 根据偏序集的万用性、提炼炼不变的系统设计流程（ Searching for Invariants）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2171</cp:revision>
  <dcterms:created xsi:type="dcterms:W3CDTF">2019-11-04T08:46:32Z</dcterms:created>
  <dcterms:modified xsi:type="dcterms:W3CDTF">2021-10-18T09:01:50Z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